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6" r:id="rId9"/>
    <p:sldId id="267" r:id="rId10"/>
    <p:sldId id="268" r:id="rId11"/>
  </p:sldIdLst>
  <p:sldSz cx="9144000" cy="6858000" type="screen4x3"/>
  <p:notesSz cx="6858000" cy="9144000"/>
  <p:embeddedFontLst>
    <p:embeddedFont>
      <p:font typeface="David" panose="020E0502060401010101" pitchFamily="34" charset="-79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nsolas" panose="020B0609020204030204" pitchFamily="49" charset="0"/>
      <p:regular r:id="rId19"/>
      <p:bold r:id="rId20"/>
      <p:italic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Berlin Sans FB Demi" panose="020E0802020502020306" pitchFamily="34" charset="0"/>
      <p:bold r:id="rId27"/>
    </p:embeddedFont>
    <p:embeddedFont>
      <p:font typeface="Corbel" panose="020B0503020204020204" pitchFamily="34" charset="0"/>
      <p:regular r:id="rId28"/>
      <p:bold r:id="rId29"/>
      <p:italic r:id="rId30"/>
      <p:boldItalic r:id="rId31"/>
    </p:embeddedFont>
    <p:embeddedFont>
      <p:font typeface="Berlin Sans FB" panose="020E0602020502020306" pitchFamily="34" charset="0"/>
      <p:regular r:id="rId32"/>
      <p:bold r:id="rId33"/>
    </p:embeddedFont>
    <p:embeddedFont>
      <p:font typeface="Aharoni" panose="02010803020104030203" pitchFamily="2" charset="-79"/>
      <p:bold r:id="rId34"/>
    </p:embeddedFont>
    <p:embeddedFont>
      <p:font typeface="Candara" panose="020E050203030302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39" autoAdjust="0"/>
  </p:normalViewPr>
  <p:slideViewPr>
    <p:cSldViewPr>
      <p:cViewPr varScale="1">
        <p:scale>
          <a:sx n="56" d="100"/>
          <a:sy n="5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FEF52-2165-482E-ACC6-D5BD073ED753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39156-2CB9-4051-B55A-04D996B6A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8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514B-7F85-4EBB-BF39-0DCD87ABED0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72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514B-7F85-4EBB-BF39-0DCD87ABED0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3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39156-2CB9-4051-B55A-04D996B6A9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71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514B-7F85-4EBB-BF39-0DCD87ABED0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92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514B-7F85-4EBB-BF39-0DCD87ABED0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92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39156-2CB9-4051-B55A-04D996B6A9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6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489-EE2E-417D-90E5-186C2E87202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9C40-1DEA-4EBE-A7C7-D1A78B7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7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489-EE2E-417D-90E5-186C2E87202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9C40-1DEA-4EBE-A7C7-D1A78B7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4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489-EE2E-417D-90E5-186C2E87202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9C40-1DEA-4EBE-A7C7-D1A78B7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57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879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10/4/2014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4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10/4/2014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10/4/2014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0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10/4/2014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6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10/4/2014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1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10/4/2014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10/4/2014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489-EE2E-417D-90E5-186C2E87202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9C40-1DEA-4EBE-A7C7-D1A78B7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10/4/2014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8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10/4/2014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3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39"/>
            <a:ext cx="1028968" cy="5901747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10/4/2014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4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489-EE2E-417D-90E5-186C2E87202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9C40-1DEA-4EBE-A7C7-D1A78B7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489-EE2E-417D-90E5-186C2E87202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9C40-1DEA-4EBE-A7C7-D1A78B7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2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489-EE2E-417D-90E5-186C2E87202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9C40-1DEA-4EBE-A7C7-D1A78B7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5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489-EE2E-417D-90E5-186C2E87202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9C40-1DEA-4EBE-A7C7-D1A78B7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4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489-EE2E-417D-90E5-186C2E87202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9C40-1DEA-4EBE-A7C7-D1A78B7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489-EE2E-417D-90E5-186C2E87202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9C40-1DEA-4EBE-A7C7-D1A78B7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7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489-EE2E-417D-90E5-186C2E87202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9C40-1DEA-4EBE-A7C7-D1A78B7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5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D0489-EE2E-417D-90E5-186C2E87202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09C40-1DEA-4EBE-A7C7-D1A78B7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10/4/2014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89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8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4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8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"/>
            <a:ext cx="9144000" cy="6857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11293" cy="4038600"/>
          </a:xfrm>
        </p:spPr>
        <p:txBody>
          <a:bodyPr>
            <a:prstTxWarp prst="textSlantUp">
              <a:avLst>
                <a:gd name="adj" fmla="val 17155"/>
              </a:avLst>
            </a:prstTxWarp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RESURRECTION Of Jesus Christ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Mark 16:1-8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8410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5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2107" y="228600"/>
            <a:ext cx="6859786" cy="4038600"/>
          </a:xfrm>
        </p:spPr>
        <p:txBody>
          <a:bodyPr>
            <a:prstTxWarp prst="textCascadeUp">
              <a:avLst/>
            </a:prstTxWarp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DID JESUS 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RISE SPIRITUALLY?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17414" y="4797725"/>
            <a:ext cx="6859786" cy="612475"/>
          </a:xfrm>
        </p:spPr>
        <p:txBody>
          <a:bodyPr/>
          <a:lstStyle/>
          <a:p>
            <a:r>
              <a:rPr lang="en-US" dirty="0"/>
              <a:t>“YES” is to charge Jesus with dying spiritually</a:t>
            </a:r>
            <a:r>
              <a:rPr lang="en-US" dirty="0" smtClean="0"/>
              <a:t>!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5410200"/>
            <a:ext cx="6858000" cy="125593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Did Jesus Die Spiritually?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3124200"/>
            <a:ext cx="841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Cambria" panose="02040503050406030204" pitchFamily="18" charset="0"/>
              </a:rPr>
              <a:t>Part 1</a:t>
            </a:r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33436" y="1676400"/>
            <a:ext cx="4253068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All the prophets of old said that Christ should be the greatest transgressor, </a:t>
            </a:r>
            <a:r>
              <a:rPr lang="en-US" dirty="0" smtClean="0"/>
              <a:t>murderer, adulterer</a:t>
            </a:r>
            <a:r>
              <a:rPr lang="en-US" dirty="0"/>
              <a:t>, thief, blasphemer that ever was or ever could be on earth. When He took the </a:t>
            </a:r>
            <a:r>
              <a:rPr lang="en-US" dirty="0" smtClean="0"/>
              <a:t>sins of </a:t>
            </a:r>
            <a:r>
              <a:rPr lang="en-US" dirty="0"/>
              <a:t>the whole world upon Himself, Christ was no longer an innocent person. He was a </a:t>
            </a:r>
            <a:r>
              <a:rPr lang="en-US" dirty="0" smtClean="0"/>
              <a:t>sinner burdened </a:t>
            </a:r>
            <a:r>
              <a:rPr lang="en-US" dirty="0"/>
              <a:t>with the sins of a Paul who was a blasphemer; burdened with the sins of a </a:t>
            </a:r>
            <a:r>
              <a:rPr lang="en-US" dirty="0" smtClean="0"/>
              <a:t>Peter who </a:t>
            </a:r>
            <a:r>
              <a:rPr lang="en-US" dirty="0"/>
              <a:t>denied Christ; burdened with the sins of a David who committed adultery and </a:t>
            </a:r>
            <a:r>
              <a:rPr lang="en-US" dirty="0" smtClean="0"/>
              <a:t>murder, and </a:t>
            </a:r>
            <a:r>
              <a:rPr lang="en-US" dirty="0"/>
              <a:t>gave the heathen occasion to laugh at the Lord.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76300" y="5105400"/>
            <a:ext cx="2323743" cy="1066800"/>
          </a:xfrm>
        </p:spPr>
        <p:txBody>
          <a:bodyPr/>
          <a:lstStyle/>
          <a:p>
            <a:r>
              <a:rPr lang="en-US" dirty="0" smtClean="0"/>
              <a:t>www.ccel.org/ccel/luther/galatians.html</a:t>
            </a:r>
            <a:r>
              <a:rPr lang="en-US" dirty="0"/>
              <a:t>.</a:t>
            </a:r>
          </a:p>
        </p:txBody>
      </p:sp>
      <p:pic>
        <p:nvPicPr>
          <p:cNvPr id="1026" name="Picture 2" descr="http://www.ccel.org/ccel/luther/galatians/files/galatia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133600"/>
            <a:ext cx="2057400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00400" y="1676400"/>
            <a:ext cx="417102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prstClr val="white"/>
                </a:solidFill>
                <a:latin typeface="Candara" panose="020E0502030303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47566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short, Christ was charged with </a:t>
            </a:r>
            <a:r>
              <a:rPr lang="en-US" dirty="0" smtClean="0"/>
              <a:t>the sins </a:t>
            </a:r>
            <a:r>
              <a:rPr lang="en-US" dirty="0"/>
              <a:t>of all men, that He should pay for them with His own blood. The curse struck </a:t>
            </a:r>
            <a:r>
              <a:rPr lang="en-US" dirty="0" smtClean="0"/>
              <a:t>Him. The </a:t>
            </a:r>
            <a:r>
              <a:rPr lang="en-US" dirty="0"/>
              <a:t>Law found Him among sinners. He was not only in the company of sinners. He </a:t>
            </a:r>
            <a:r>
              <a:rPr lang="en-US" dirty="0" smtClean="0"/>
              <a:t>had gone </a:t>
            </a:r>
            <a:r>
              <a:rPr lang="en-US" dirty="0"/>
              <a:t>so far as to invest Himself with the flesh and blood of sinners. So the Law judged </a:t>
            </a:r>
            <a:r>
              <a:rPr lang="en-US" dirty="0" smtClean="0"/>
              <a:t>and hanged </a:t>
            </a:r>
            <a:r>
              <a:rPr lang="en-US" dirty="0"/>
              <a:t>Him for a sinner.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76300" y="5105400"/>
            <a:ext cx="2323743" cy="1066800"/>
          </a:xfrm>
        </p:spPr>
        <p:txBody>
          <a:bodyPr/>
          <a:lstStyle/>
          <a:p>
            <a:r>
              <a:rPr lang="en-US" dirty="0" smtClean="0"/>
              <a:t>www.ccel.org/ccel/luther/galatians.html</a:t>
            </a:r>
            <a:r>
              <a:rPr lang="en-US" dirty="0"/>
              <a:t>.</a:t>
            </a:r>
          </a:p>
        </p:txBody>
      </p:sp>
      <p:pic>
        <p:nvPicPr>
          <p:cNvPr id="1026" name="Picture 2" descr="http://www.ccel.org/ccel/luther/galatians/files/galatia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133600"/>
            <a:ext cx="2057400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00400" y="1676400"/>
            <a:ext cx="417102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prstClr val="white"/>
                </a:solidFill>
                <a:latin typeface="Candara" panose="020E0502030303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73360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Foy E. Wallace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And when it says that God saw that He poured out His soul unto death, that </a:t>
            </a:r>
            <a:r>
              <a:rPr lang="en-US" sz="2800" dirty="0" smtClean="0"/>
              <a:t>means that </a:t>
            </a:r>
            <a:r>
              <a:rPr lang="en-US" sz="2800" dirty="0"/>
              <a:t>Jesus died a spiritual death. We picture the agonies of the cross of Christ as </a:t>
            </a:r>
            <a:r>
              <a:rPr lang="en-US" sz="2800" dirty="0" smtClean="0"/>
              <a:t>excruciating physical </a:t>
            </a:r>
            <a:r>
              <a:rPr lang="en-US" sz="2800" dirty="0"/>
              <a:t>pain He suffered. And, of course that was terrible but the thieves suffered </a:t>
            </a:r>
            <a:r>
              <a:rPr lang="en-US" sz="2800" dirty="0" smtClean="0"/>
              <a:t>physically. 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76300" y="5105400"/>
            <a:ext cx="2323743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Taped sermon as quoted by Maurice Barnett, www.westsidechurchofchristphoenix.com/WhatKindofSinnerWasJesus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1676400"/>
            <a:ext cx="417102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prstClr val="white"/>
                </a:solidFill>
                <a:latin typeface="Candara" panose="020E0502030303020204" pitchFamily="34" charset="0"/>
              </a:rPr>
              <a:t>“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7105"/>
            <a:ext cx="1724025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99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Foy E. Wallace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message of the cross is not the physical suffering of Christ. He poured out His </a:t>
            </a:r>
            <a:r>
              <a:rPr lang="en-US" dirty="0" smtClean="0"/>
              <a:t>soul unto </a:t>
            </a:r>
            <a:r>
              <a:rPr lang="en-US" dirty="0"/>
              <a:t>death. But the soul cannot die in any way but spiritually. The only way a soul can </a:t>
            </a:r>
            <a:r>
              <a:rPr lang="en-US" dirty="0" smtClean="0"/>
              <a:t>die is </a:t>
            </a:r>
            <a:r>
              <a:rPr lang="en-US" dirty="0"/>
              <a:t>in the sense of separation. …The sinner </a:t>
            </a:r>
            <a:r>
              <a:rPr lang="en-US" dirty="0" smtClean="0"/>
              <a:t>is separated </a:t>
            </a:r>
            <a:r>
              <a:rPr lang="en-US" dirty="0"/>
              <a:t>from God and He took the sinners place. But He couldn’t take the sinners </a:t>
            </a:r>
            <a:r>
              <a:rPr lang="en-US" dirty="0" smtClean="0"/>
              <a:t>place without </a:t>
            </a:r>
            <a:r>
              <a:rPr lang="en-US" dirty="0"/>
              <a:t>getting in it and He had to be separated from </a:t>
            </a:r>
            <a:r>
              <a:rPr lang="en-US" dirty="0" smtClean="0"/>
              <a:t>God.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76300" y="5105400"/>
            <a:ext cx="2323743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Taped sermon as quoted by Maurice Barnett, www.westsidechurchofchristphoenix.com/WhatKindofSinnerWasJesus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1676400"/>
            <a:ext cx="417102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prstClr val="white"/>
                </a:solidFill>
                <a:latin typeface="Candara" panose="020E0502030303020204" pitchFamily="34" charset="0"/>
              </a:rPr>
              <a:t>“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7105"/>
            <a:ext cx="1724025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41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Did Jesus Rise Spiritually From The Dead?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2108" y="1905000"/>
            <a:ext cx="7544692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“YES” affirms </a:t>
            </a:r>
            <a:r>
              <a:rPr lang="en-US" sz="3200" dirty="0"/>
              <a:t>what the scriptures </a:t>
            </a:r>
            <a:r>
              <a:rPr lang="en-US" sz="3200" dirty="0" smtClean="0"/>
              <a:t>plainly deny </a:t>
            </a:r>
          </a:p>
          <a:p>
            <a:pPr lvl="1"/>
            <a:r>
              <a:rPr lang="en-US" sz="2800" dirty="0" smtClean="0"/>
              <a:t>No sin committed </a:t>
            </a:r>
            <a:r>
              <a:rPr lang="en-US" sz="2800" dirty="0" smtClean="0">
                <a:latin typeface="Arial"/>
                <a:cs typeface="Arial"/>
              </a:rPr>
              <a:t>→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no spiritual resurrection </a:t>
            </a:r>
            <a:r>
              <a:rPr lang="en-US" sz="2800" dirty="0" smtClean="0"/>
              <a:t>(Is. 53:9; Heb. 4:15; 7:26; 9:14; 1 Pet. 2:22; 1 Jn. 3:5; 2 Cor. 5:21; Jn. 8:46; Lk. 23:41; Jn. 14:30)</a:t>
            </a:r>
          </a:p>
        </p:txBody>
      </p:sp>
    </p:spTree>
    <p:extLst>
      <p:ext uri="{BB962C8B-B14F-4D97-AF65-F5344CB8AC3E}">
        <p14:creationId xmlns:p14="http://schemas.microsoft.com/office/powerpoint/2010/main" val="161327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Did Jesus Rise Spiritually From The Dead?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2108" y="1905000"/>
            <a:ext cx="7163692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“YES” affirms </a:t>
            </a:r>
            <a:r>
              <a:rPr lang="en-US" sz="3200" dirty="0"/>
              <a:t>what the scriptures </a:t>
            </a:r>
            <a:r>
              <a:rPr lang="en-US" sz="3200" dirty="0" smtClean="0"/>
              <a:t>plainly deny </a:t>
            </a:r>
          </a:p>
          <a:p>
            <a:pPr lvl="1"/>
            <a:r>
              <a:rPr lang="en-US" sz="2800" dirty="0" smtClean="0"/>
              <a:t>No separation from God </a:t>
            </a:r>
            <a:r>
              <a:rPr lang="en-US" sz="2800" dirty="0" smtClean="0">
                <a:latin typeface="Arial"/>
                <a:cs typeface="Arial"/>
              </a:rPr>
              <a:t>→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no sin!</a:t>
            </a:r>
          </a:p>
          <a:p>
            <a:pPr lvl="2"/>
            <a:r>
              <a:rPr lang="en-US" sz="2400" dirty="0" smtClean="0"/>
              <a:t>Jn. 8:16, 28, 29, 49; 16:32</a:t>
            </a:r>
          </a:p>
          <a:p>
            <a:pPr lvl="1"/>
            <a:r>
              <a:rPr lang="en-US" sz="2800" dirty="0" smtClean="0"/>
              <a:t>God Heard Him </a:t>
            </a:r>
            <a:r>
              <a:rPr lang="en-US" sz="2800" dirty="0" smtClean="0">
                <a:latin typeface="Arial"/>
                <a:cs typeface="Arial"/>
              </a:rPr>
              <a:t>→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no sin!</a:t>
            </a:r>
          </a:p>
          <a:p>
            <a:pPr lvl="2"/>
            <a:r>
              <a:rPr lang="en-US" sz="2400" dirty="0" smtClean="0"/>
              <a:t>Is. 59:1-5</a:t>
            </a:r>
          </a:p>
          <a:p>
            <a:pPr lvl="2"/>
            <a:r>
              <a:rPr lang="en-US" sz="2400" dirty="0" smtClean="0"/>
              <a:t>Heb. 5:7-9</a:t>
            </a:r>
          </a:p>
          <a:p>
            <a:pPr lvl="2"/>
            <a:r>
              <a:rPr lang="en-US" sz="2400" dirty="0" smtClean="0"/>
              <a:t>Ps. 22:16-24</a:t>
            </a:r>
          </a:p>
          <a:p>
            <a:pPr lvl="2"/>
            <a:r>
              <a:rPr lang="en-US" sz="2400" dirty="0" smtClean="0"/>
              <a:t>Is. </a:t>
            </a:r>
            <a:r>
              <a:rPr lang="en-US" sz="2400" dirty="0" smtClean="0"/>
              <a:t>50:4-10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48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teven\AppData\Local\Microsoft\Windows\Temporary Internet Files\Content.IE5\ULVU70ES\MP90028943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7696200" cy="5105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Lessons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7" y="1828800"/>
            <a:ext cx="7773294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What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bout?</a:t>
            </a:r>
          </a:p>
          <a:p>
            <a:r>
              <a:rPr lang="en-US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 </a:t>
            </a:r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made Him who knew no sin to be sin for </a:t>
            </a:r>
            <a:r>
              <a:rPr lang="en-US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us” (2 Cor. 5:21)?</a:t>
            </a:r>
          </a:p>
          <a:p>
            <a:r>
              <a:rPr lang="en-US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“Having become a curse for us” (Gal. 3:13)</a:t>
            </a:r>
          </a:p>
          <a:p>
            <a:r>
              <a:rPr lang="en-US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“He </a:t>
            </a:r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poured out His soul unto </a:t>
            </a:r>
            <a:r>
              <a:rPr lang="en-US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death” (Is. 53:12)?</a:t>
            </a:r>
          </a:p>
          <a:p>
            <a:r>
              <a:rPr lang="en-US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“He bore the sin of many”</a:t>
            </a:r>
            <a:br>
              <a:rPr lang="en-US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(Is. 53:12)?</a:t>
            </a:r>
          </a:p>
        </p:txBody>
      </p:sp>
    </p:spTree>
    <p:extLst>
      <p:ext uri="{BB962C8B-B14F-4D97-AF65-F5344CB8AC3E}">
        <p14:creationId xmlns:p14="http://schemas.microsoft.com/office/powerpoint/2010/main" val="108790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566</Words>
  <Application>Microsoft Office PowerPoint</Application>
  <PresentationFormat>On-screen Show (4:3)</PresentationFormat>
  <Paragraphs>46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David</vt:lpstr>
      <vt:lpstr>Calibri</vt:lpstr>
      <vt:lpstr>Consolas</vt:lpstr>
      <vt:lpstr>Cambria</vt:lpstr>
      <vt:lpstr>Berlin Sans FB Demi</vt:lpstr>
      <vt:lpstr>Corbel</vt:lpstr>
      <vt:lpstr>Berlin Sans FB</vt:lpstr>
      <vt:lpstr>Aharoni</vt:lpstr>
      <vt:lpstr>Candara</vt:lpstr>
      <vt:lpstr>Office Theme</vt:lpstr>
      <vt:lpstr>Chalkboard 16x9</vt:lpstr>
      <vt:lpstr>THE RESURRECTION Of Jesus Christ</vt:lpstr>
      <vt:lpstr>DID JESUS RISE SPIRITUALLY?</vt:lpstr>
      <vt:lpstr>Martin Luther</vt:lpstr>
      <vt:lpstr>Martin Luther</vt:lpstr>
      <vt:lpstr>Foy E. Wallace</vt:lpstr>
      <vt:lpstr>Foy E. Wallace</vt:lpstr>
      <vt:lpstr>Did Jesus Rise Spiritually From The Dead?</vt:lpstr>
      <vt:lpstr>Did Jesus Rise Spiritually From The Dead?</vt:lpstr>
      <vt:lpstr>Anticipated Lessons: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RESURRECTION Of Jesus Christ</dc:title>
  <dc:creator>Steven J. Wallace</dc:creator>
  <cp:lastModifiedBy>Steven J. Wallace</cp:lastModifiedBy>
  <cp:revision>14</cp:revision>
  <dcterms:created xsi:type="dcterms:W3CDTF">2014-10-04T02:35:06Z</dcterms:created>
  <dcterms:modified xsi:type="dcterms:W3CDTF">2014-10-04T21:09:02Z</dcterms:modified>
</cp:coreProperties>
</file>